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5"/>
  </p:sldMasterIdLst>
  <p:notesMasterIdLst>
    <p:notesMasterId r:id="rId25"/>
  </p:notesMasterIdLst>
  <p:handoutMasterIdLst>
    <p:handoutMasterId r:id="rId26"/>
  </p:handoutMasterIdLst>
  <p:sldIdLst>
    <p:sldId id="257" r:id="rId6"/>
    <p:sldId id="268" r:id="rId7"/>
    <p:sldId id="296" r:id="rId8"/>
    <p:sldId id="287" r:id="rId9"/>
    <p:sldId id="303" r:id="rId10"/>
    <p:sldId id="289" r:id="rId11"/>
    <p:sldId id="290" r:id="rId12"/>
    <p:sldId id="288" r:id="rId13"/>
    <p:sldId id="304" r:id="rId14"/>
    <p:sldId id="292" r:id="rId15"/>
    <p:sldId id="294" r:id="rId16"/>
    <p:sldId id="293" r:id="rId17"/>
    <p:sldId id="298" r:id="rId18"/>
    <p:sldId id="295" r:id="rId19"/>
    <p:sldId id="299" r:id="rId20"/>
    <p:sldId id="300" r:id="rId21"/>
    <p:sldId id="301" r:id="rId22"/>
    <p:sldId id="302" r:id="rId23"/>
    <p:sldId id="305" r:id="rId24"/>
  </p:sldIdLst>
  <p:sldSz cx="12188825" cy="6858000"/>
  <p:notesSz cx="6858000" cy="91440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39721"/>
    <a:srgbClr val="718412"/>
    <a:srgbClr val="394404"/>
    <a:srgbClr val="5F6F0F"/>
    <a:srgbClr val="65741A"/>
    <a:srgbClr val="70811D"/>
    <a:srgbClr val="7B8D1F"/>
    <a:srgbClr val="95AB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000" autoAdjust="0"/>
    <p:restoredTop sz="94660"/>
  </p:normalViewPr>
  <p:slideViewPr>
    <p:cSldViewPr>
      <p:cViewPr varScale="1">
        <p:scale>
          <a:sx n="56" d="100"/>
          <a:sy n="56" d="100"/>
        </p:scale>
        <p:origin x="-102" y="-4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30083-B9FB-409A-A1EB-80A16A33D9E5}" type="datetimeFigureOut">
              <a:rPr lang="en-US"/>
              <a:pPr>
                <a:defRPr/>
              </a:pPr>
              <a:t>4/5/2020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EB0B4D-75E4-4E4D-931B-DB93BFD5E01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BFB85A-2A8F-40E8-AC10-EEE5A05C15A9}" type="datetimeFigureOut">
              <a:rPr lang="en-US"/>
              <a:pPr>
                <a:defRPr/>
              </a:pPr>
              <a:t>4/5/2020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78E061-A2F9-4BA9-9364-FC39BF628B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1223A-E32A-4732-934F-D2529D86D2A9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6E81-CB01-44D6-867A-95E57B268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43D7-85A3-4FAB-8939-4B58ACC82DB9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B70-7902-4901-86B8-6CDBBF593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61B3-424A-44DE-8FF0-1957ABD7932F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ADB6-B37F-4255-B275-2466FBC64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7906-76E9-4F0C-BD85-DB1596567AC2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9C34-6949-4E20-B636-5D5C2B81D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B4F3-7E37-4FDD-BFC7-FF0CE724EF91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DA5-15FC-4B00-90DE-BB495CB10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E73E-651A-4595-A123-5AE9D261E8B1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82F5-DADD-4D9C-AE23-B35F5F78D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77CA-4862-4371-A7F2-9B59F301F685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9F3D-CED0-4A33-A7F2-6E29EF2B4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8F72-CA39-4591-8FB9-27107E9D8E36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012-3DDE-4AE9-AE1A-F8747061C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70DA-2189-4E6B-9CAF-4969C6CAA135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EC34-3640-4FDA-AE36-E3551D74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07F0-85D9-43D3-B6F1-356FB4900BF2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A253-48B7-42CE-B46F-4E8D73D32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F703-601D-4E56-B0AF-DF668823F9AB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0BAC-34B4-4DE7-A2E3-4FDEFED62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24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24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5870B-9A12-4B0E-88DE-AEA0A90A0672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487717-B682-4372-B14A-6979C8FF7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2019-2020\Son\GDCD%2011\Vu%20kh&#7889;ng%20ng&#432;&#7901;i%20kh&#225;c%20tr&#234;n%20m&#7841;ng%20x&#227;%20h&#7897;i%20c&#243;%20th&#7875;%20b&#7883;%20x&#7917;%20l&#253;%20h&#236;nh%20s&#7921;.wmv" TargetMode="External"/><Relationship Id="rId1" Type="http://schemas.openxmlformats.org/officeDocument/2006/relationships/video" Target="file:///D:\2019-2020\Son\GDCD%2011\&#272;&#224;%20N&#7861;ng-%202%20c&#244;ng%20an%20hy%20sinh%20khi%20truy%20b&#7855;t%20nh&#243;m%20&#273;ua%20xe%20-%20THDT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2019-2020\Son\GDCD%2011\Nh&#7919;ng%20c&#244;ng%20d&#226;n%20l&#7847;n%20&#273;&#7847;u%20ti&#234;n%20&#273;i%20b&#7847;u%20c&#7917;%20-%20VTC.wm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812" y="1066800"/>
            <a:ext cx="6936514" cy="326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 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CHỦ </a:t>
            </a:r>
            <a:b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 HỘI CHỦ NGHĨA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5212" y="4114800"/>
            <a:ext cx="10210800" cy="1447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chủ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mang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bản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giai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cấp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thống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trị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5212" y="914400"/>
            <a:ext cx="101346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u="sng" dirty="0" smtClean="0">
              <a:solidFill>
                <a:srgbClr val="FFFF00"/>
              </a:solidFill>
            </a:endParaRPr>
          </a:p>
          <a:p>
            <a:endParaRPr lang="en-US" sz="2800" b="1" u="sng" dirty="0" smtClean="0">
              <a:solidFill>
                <a:srgbClr val="FFFF00"/>
              </a:solidFill>
            </a:endParaRPr>
          </a:p>
          <a:p>
            <a:r>
              <a:rPr lang="en-US" sz="2800" b="1" u="sng" dirty="0" err="1" smtClean="0">
                <a:solidFill>
                  <a:srgbClr val="FFFF00"/>
                </a:solidFill>
              </a:rPr>
              <a:t>Dân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chủ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sẽ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mang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bản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chất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giai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cấp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nào</a:t>
            </a:r>
            <a:r>
              <a:rPr lang="en-US" sz="2800" b="1" u="sng" dirty="0" smtClean="0">
                <a:solidFill>
                  <a:srgbClr val="FFFF00"/>
                </a:solidFill>
              </a:rPr>
              <a:t>?</a:t>
            </a:r>
            <a:endParaRPr lang="en-US" sz="2800" i="1" dirty="0" smtClean="0"/>
          </a:p>
          <a:p>
            <a:pPr algn="ctr"/>
            <a:endParaRPr lang="en-US" sz="2800" i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Dân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chủ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quyền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lực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thuộc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về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dân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được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thực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hiện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bởi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Mà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hiện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quyền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lực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của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giai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cấp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thống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trị</a:t>
            </a:r>
            <a:endParaRPr lang="en-US" sz="2800" i="1" dirty="0" smtClean="0"/>
          </a:p>
          <a:p>
            <a:pPr>
              <a:buFont typeface="Arial" pitchFamily="34" charset="0"/>
              <a:buChar char="•"/>
            </a:pPr>
            <a:endParaRPr lang="en-US" sz="2800" i="1" dirty="0" smtClean="0"/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5212" y="4114800"/>
            <a:ext cx="10210800" cy="1447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chủ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XHCN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mang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bản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sym typeface="Wingdings" pitchFamily="2" charset="2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nhân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dân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lao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động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5212" y="914400"/>
            <a:ext cx="101346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u="sng" dirty="0" smtClean="0">
              <a:solidFill>
                <a:srgbClr val="FFFF00"/>
              </a:solidFill>
            </a:endParaRPr>
          </a:p>
          <a:p>
            <a:endParaRPr lang="en-US" sz="2800" b="1" u="sng" dirty="0" smtClean="0">
              <a:solidFill>
                <a:srgbClr val="FFFF00"/>
              </a:solidFill>
            </a:endParaRPr>
          </a:p>
          <a:p>
            <a:r>
              <a:rPr lang="en-US" sz="2800" b="1" u="sng" dirty="0" err="1" smtClean="0">
                <a:solidFill>
                  <a:srgbClr val="FFFF00"/>
                </a:solidFill>
              </a:rPr>
              <a:t>Dân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chủ</a:t>
            </a:r>
            <a:r>
              <a:rPr lang="en-US" sz="2800" b="1" u="sng" dirty="0" smtClean="0">
                <a:solidFill>
                  <a:srgbClr val="FFFF00"/>
                </a:solidFill>
              </a:rPr>
              <a:t> ở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nước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ta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mang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bản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chất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giai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cấp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nào</a:t>
            </a:r>
            <a:r>
              <a:rPr lang="en-US" sz="2800" b="1" u="sng" dirty="0" smtClean="0">
                <a:solidFill>
                  <a:srgbClr val="FFFF00"/>
                </a:solidFill>
              </a:rPr>
              <a:t>?</a:t>
            </a:r>
            <a:endParaRPr lang="en-US" sz="2800" i="1" dirty="0" smtClean="0"/>
          </a:p>
          <a:p>
            <a:pPr algn="ctr"/>
            <a:endParaRPr lang="en-US" sz="2800" i="1" dirty="0" smtClean="0"/>
          </a:p>
          <a:p>
            <a:pPr lvl="0"/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XHCN,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err="1" smtClean="0"/>
              <a:t>lao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Dân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chủ</a:t>
            </a:r>
            <a:r>
              <a:rPr lang="en-US" sz="2800" dirty="0" smtClean="0">
                <a:sym typeface="Wingdings" pitchFamily="2" charset="2"/>
              </a:rPr>
              <a:t> ở </a:t>
            </a:r>
            <a:r>
              <a:rPr lang="en-US" sz="2800" dirty="0" err="1" smtClean="0">
                <a:sym typeface="Wingdings" pitchFamily="2" charset="2"/>
              </a:rPr>
              <a:t>nước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là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nền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dân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chủ</a:t>
            </a:r>
            <a:r>
              <a:rPr lang="en-US" sz="2800" b="1" u="sng" dirty="0" smtClean="0">
                <a:sym typeface="Wingdings" pitchFamily="2" charset="2"/>
              </a:rPr>
              <a:t> XHCN</a:t>
            </a:r>
            <a:r>
              <a:rPr lang="en-US" sz="2800" dirty="0" smtClean="0">
                <a:sym typeface="Wingdings" pitchFamily="2" charset="2"/>
              </a:rPr>
              <a:t>,  </a:t>
            </a:r>
            <a:r>
              <a:rPr lang="en-US" sz="2800" dirty="0" err="1" smtClean="0">
                <a:sym typeface="Wingdings" pitchFamily="2" charset="2"/>
              </a:rPr>
              <a:t>mang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bản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chất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của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dirty="0" smtClean="0">
                <a:sym typeface="Wingdings" pitchFamily="2" charset="2"/>
              </a:rPr>
              <a:t/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     </a:t>
            </a:r>
            <a:r>
              <a:rPr lang="en-US" sz="2800" b="1" u="sng" dirty="0" err="1" smtClean="0">
                <a:sym typeface="Wingdings" pitchFamily="2" charset="2"/>
              </a:rPr>
              <a:t>nhân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dân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lao</a:t>
            </a:r>
            <a:r>
              <a:rPr lang="en-US" sz="2800" b="1" u="sng" dirty="0" smtClean="0">
                <a:sym typeface="Wingdings" pitchFamily="2" charset="2"/>
              </a:rPr>
              <a:t> </a:t>
            </a:r>
            <a:r>
              <a:rPr lang="en-US" sz="2800" b="1" u="sng" dirty="0" err="1" smtClean="0">
                <a:sym typeface="Wingdings" pitchFamily="2" charset="2"/>
              </a:rPr>
              <a:t>động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endParaRPr lang="en-US" sz="2800" i="1" dirty="0" smtClean="0"/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98612" y="1676400"/>
          <a:ext cx="8839200" cy="375920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581400">
                <a:tc>
                  <a:txBody>
                    <a:bodyPr/>
                    <a:lstStyle/>
                    <a:p>
                      <a:pPr marL="514350" indent="-514350" algn="just">
                        <a:lnSpc>
                          <a:spcPts val="37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07950" algn="l"/>
                        </a:tabLst>
                      </a:pPr>
                      <a:r>
                        <a:rPr lang="en-US" sz="2800" b="1" u="sng" dirty="0" err="1" smtClean="0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b="1" u="sng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u="sng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chủ</a:t>
                      </a:r>
                      <a:endParaRPr lang="en-US" sz="2800" b="1" u="sng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514350" indent="-514350" algn="just">
                        <a:lnSpc>
                          <a:spcPts val="3700"/>
                        </a:lnSpc>
                        <a:spcAft>
                          <a:spcPts val="0"/>
                        </a:spcAft>
                        <a:buNone/>
                        <a:tabLst>
                          <a:tab pos="107950" algn="l"/>
                        </a:tabLst>
                      </a:pP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a. </a:t>
                      </a:r>
                      <a:r>
                        <a:rPr lang="en-US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800" b="1" dirty="0"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lực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bởi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en-US" sz="2800" dirty="0" err="1" smtClean="0">
                          <a:latin typeface="+mn-lt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514350" indent="-514350" algn="just">
                        <a:lnSpc>
                          <a:spcPts val="3700"/>
                        </a:lnSpc>
                        <a:spcAft>
                          <a:spcPts val="0"/>
                        </a:spcAft>
                        <a:buNone/>
                        <a:tabLst>
                          <a:tab pos="107950" algn="l"/>
                        </a:tabLst>
                      </a:pP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b.</a:t>
                      </a:r>
                      <a:r>
                        <a:rPr lang="en-US" sz="28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8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28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800" b="1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ts val="3700"/>
                        </a:lnSpc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Trực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tiếp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: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thảo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luận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góp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ý,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biểu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quyết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gia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ts val="3700"/>
                        </a:lnSpc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800" dirty="0" err="1" smtClean="0">
                          <a:latin typeface="+mn-lt"/>
                          <a:ea typeface="Times New Roman"/>
                          <a:cs typeface="Times New Roman"/>
                        </a:rPr>
                        <a:t>Gián</a:t>
                      </a:r>
                      <a: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tiếp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Thông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qua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đại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biểu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ts val="3700"/>
                        </a:lnSpc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c. </a:t>
                      </a:r>
                      <a:r>
                        <a:rPr lang="en-US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nền</a:t>
                      </a: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XHCN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ts val="3700"/>
                        </a:lnSpc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nền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lao</a:t>
                      </a: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98612" y="304800"/>
            <a:ext cx="8915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rgbClr val="FFFF00"/>
                </a:solidFill>
                <a:sym typeface="Wingdings" pitchFamily="2" charset="2"/>
              </a:rPr>
              <a:t>Nội</a:t>
            </a:r>
            <a:r>
              <a:rPr lang="en-US" sz="3200" b="1" u="sng" dirty="0" smtClean="0">
                <a:solidFill>
                  <a:srgbClr val="FFFF00"/>
                </a:solidFill>
                <a:sym typeface="Wingdings" pitchFamily="2" charset="2"/>
              </a:rPr>
              <a:t> dung </a:t>
            </a:r>
            <a:r>
              <a:rPr lang="en-US" sz="3200" b="1" u="sng" dirty="0" err="1" smtClean="0">
                <a:solidFill>
                  <a:srgbClr val="FFFF00"/>
                </a:solidFill>
                <a:sym typeface="Wingdings" pitchFamily="2" charset="2"/>
              </a:rPr>
              <a:t>ghi</a:t>
            </a:r>
            <a:r>
              <a:rPr lang="en-US" sz="32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sym typeface="Wingdings" pitchFamily="2" charset="2"/>
              </a:rPr>
              <a:t>nhớ</a:t>
            </a:r>
            <a:r>
              <a:rPr lang="en-US" sz="32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sym typeface="Wingdings" pitchFamily="2" charset="2"/>
              </a:rPr>
              <a:t>bài</a:t>
            </a:r>
            <a:r>
              <a:rPr lang="en-US" sz="32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sym typeface="Wingdings" pitchFamily="2" charset="2"/>
              </a:rPr>
              <a:t>học</a:t>
            </a:r>
            <a:endParaRPr lang="en-US" sz="3200" b="1" u="sng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5212" y="609600"/>
            <a:ext cx="10210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 DUNG 2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212" y="1676400"/>
            <a:ext cx="10896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Arial" pitchFamily="34" charset="0"/>
                <a:cs typeface="Arial" pitchFamily="34" charset="0"/>
              </a:rPr>
              <a:t>Xây dựng nền dân chủ XHCN ở nước ta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212" y="1066800"/>
            <a:ext cx="10896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 b="1" u="sng" dirty="0" smtClean="0">
              <a:solidFill>
                <a:srgbClr val="FFFF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</a:rPr>
              <a:t>Nêu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quyền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công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dân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thể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dân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chủ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dân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lĩnh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vực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đời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sống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xã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hội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smtClean="0"/>
              <a:t>(</a:t>
            </a:r>
            <a:r>
              <a:rPr lang="en-US" sz="3200" b="1" i="1" dirty="0" err="1" smtClean="0"/>
              <a:t>công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dân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có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quyền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được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làm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chủ</a:t>
            </a:r>
            <a:r>
              <a:rPr lang="en-US" sz="3200" b="1" i="1" dirty="0" smtClean="0"/>
              <a:t>  </a:t>
            </a:r>
            <a:r>
              <a:rPr lang="en-US" sz="3200" b="1" i="1" dirty="0" err="1" smtClean="0"/>
              <a:t>trong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các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lĩnh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vực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chính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trị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văn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hóa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xã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hội</a:t>
            </a:r>
            <a:r>
              <a:rPr lang="en-US" sz="3200" b="1" i="1" dirty="0" smtClean="0"/>
              <a:t> - </a:t>
            </a:r>
            <a:r>
              <a:rPr lang="en-US" sz="3200" b="1" i="1" dirty="0" smtClean="0"/>
              <a:t>qua </a:t>
            </a:r>
            <a:r>
              <a:rPr lang="en-US" sz="3200" b="1" i="1" dirty="0" err="1" smtClean="0"/>
              <a:t>những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quyền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nào</a:t>
            </a:r>
            <a:r>
              <a:rPr lang="en-US" sz="3200" b="1" i="1" dirty="0" smtClean="0"/>
              <a:t>?)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200" i="1" dirty="0" smtClean="0"/>
          </a:p>
          <a:p>
            <a:pPr algn="ctr">
              <a:lnSpc>
                <a:spcPct val="150000"/>
              </a:lnSpc>
            </a:pPr>
            <a:endParaRPr 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212" y="3733800"/>
            <a:ext cx="10896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b="1" u="sng" dirty="0" smtClean="0">
              <a:solidFill>
                <a:srgbClr val="FFFF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lĩnh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vực</a:t>
            </a:r>
            <a:r>
              <a:rPr lang="en-US" sz="2800" b="1" dirty="0" smtClean="0">
                <a:solidFill>
                  <a:srgbClr val="FFFF00"/>
                </a:solidFill>
              </a:rPr>
              <a:t> CHÍNH TRỊ,  </a:t>
            </a:r>
            <a:r>
              <a:rPr lang="en-US" sz="2800" b="1" dirty="0" err="1" smtClean="0">
                <a:solidFill>
                  <a:srgbClr val="FFFF00"/>
                </a:solidFill>
              </a:rPr>
              <a:t>quyền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chủ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thể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hiện</a:t>
            </a:r>
            <a:r>
              <a:rPr lang="en-US" sz="2800" b="1" dirty="0" smtClean="0">
                <a:solidFill>
                  <a:srgbClr val="FFFF00"/>
                </a:solidFill>
              </a:rPr>
              <a:t> qua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Quyền</a:t>
            </a:r>
            <a:r>
              <a:rPr lang="en-US" sz="2800" dirty="0" smtClean="0"/>
              <a:t> </a:t>
            </a:r>
            <a:r>
              <a:rPr lang="en-US" sz="2800" dirty="0" err="1" smtClean="0"/>
              <a:t>bầu</a:t>
            </a:r>
            <a:r>
              <a:rPr lang="en-US" sz="2800" dirty="0" smtClean="0"/>
              <a:t> </a:t>
            </a:r>
            <a:r>
              <a:rPr lang="en-US" sz="2800" dirty="0" err="1" smtClean="0"/>
              <a:t>cử</a:t>
            </a:r>
            <a:r>
              <a:rPr lang="en-US" sz="2800" dirty="0" smtClean="0"/>
              <a:t>,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cử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Quyền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lý</a:t>
            </a:r>
            <a:r>
              <a:rPr lang="en-US" sz="2800" dirty="0" smtClean="0"/>
              <a:t> NN </a:t>
            </a:r>
            <a:r>
              <a:rPr lang="en-US" sz="2800" dirty="0" err="1" smtClean="0"/>
              <a:t>và</a:t>
            </a:r>
            <a:r>
              <a:rPr lang="en-US" sz="2800" dirty="0" smtClean="0"/>
              <a:t> XH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Quyền</a:t>
            </a:r>
            <a:r>
              <a:rPr lang="en-US" sz="2800" dirty="0" smtClean="0"/>
              <a:t> </a:t>
            </a:r>
            <a:r>
              <a:rPr lang="en-US" sz="2800" dirty="0" err="1" smtClean="0"/>
              <a:t>khiếu</a:t>
            </a:r>
            <a:r>
              <a:rPr lang="en-US" sz="2800" dirty="0" smtClean="0"/>
              <a:t> </a:t>
            </a:r>
            <a:r>
              <a:rPr lang="en-US" sz="2800" dirty="0" err="1" smtClean="0"/>
              <a:t>nại</a:t>
            </a:r>
            <a:r>
              <a:rPr lang="en-US" sz="2800" dirty="0" smtClean="0"/>
              <a:t>, </a:t>
            </a:r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cáo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Quyền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do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tin, </a:t>
            </a:r>
            <a:r>
              <a:rPr lang="en-US" sz="2800" dirty="0" err="1" smtClean="0"/>
              <a:t>tự</a:t>
            </a:r>
            <a:r>
              <a:rPr lang="en-US" sz="2800" dirty="0" smtClean="0"/>
              <a:t> do </a:t>
            </a:r>
            <a:r>
              <a:rPr lang="en-US" sz="2800" dirty="0" err="1" smtClean="0"/>
              <a:t>ngôn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r>
              <a:rPr lang="en-US" sz="2800" dirty="0" smtClean="0"/>
              <a:t>, </a:t>
            </a:r>
            <a:r>
              <a:rPr lang="en-US" sz="2800" dirty="0" err="1" smtClean="0"/>
              <a:t>tự</a:t>
            </a:r>
            <a:r>
              <a:rPr lang="en-US" sz="2800" dirty="0" smtClean="0"/>
              <a:t> do </a:t>
            </a:r>
            <a:r>
              <a:rPr lang="en-US" sz="2800" dirty="0" err="1" smtClean="0"/>
              <a:t>báo</a:t>
            </a:r>
            <a:r>
              <a:rPr lang="en-US" sz="2800" dirty="0" smtClean="0"/>
              <a:t> </a:t>
            </a:r>
            <a:r>
              <a:rPr lang="en-US" sz="2800" dirty="0" err="1" smtClean="0"/>
              <a:t>chí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Quyền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nghị</a:t>
            </a:r>
            <a:r>
              <a:rPr lang="en-US" sz="2800" dirty="0" smtClean="0"/>
              <a:t>,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quyết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trưng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ý </a:t>
            </a:r>
            <a:r>
              <a:rPr lang="en-US" sz="2800" dirty="0" err="1" smtClean="0"/>
              <a:t>dân</a:t>
            </a:r>
            <a:endParaRPr lang="en-US" sz="2800" i="1" dirty="0" smtClean="0"/>
          </a:p>
          <a:p>
            <a:pPr algn="ctr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52400"/>
            <a:ext cx="2209800" cy="1548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152401"/>
            <a:ext cx="2209800" cy="1541562"/>
          </a:xfrm>
          <a:prstGeom prst="rect">
            <a:avLst/>
          </a:prstGeom>
        </p:spPr>
      </p:pic>
      <p:pic>
        <p:nvPicPr>
          <p:cNvPr id="8" name="Picture 7" descr="images1220337_bieuquy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9212" y="1524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012" y="1905000"/>
            <a:ext cx="279213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5882" r="8824"/>
          <a:stretch>
            <a:fillRect/>
          </a:stretch>
        </p:blipFill>
        <p:spPr bwMode="auto">
          <a:xfrm>
            <a:off x="7161212" y="152400"/>
            <a:ext cx="2209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 b="20419"/>
          <a:stretch>
            <a:fillRect/>
          </a:stretch>
        </p:blipFill>
        <p:spPr bwMode="auto">
          <a:xfrm>
            <a:off x="6475412" y="1981200"/>
            <a:ext cx="26952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71012" y="1981200"/>
            <a:ext cx="228872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47212" y="152400"/>
            <a:ext cx="21363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2612" y="1905000"/>
            <a:ext cx="3124200" cy="164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012" y="152400"/>
            <a:ext cx="1089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b="1" u="sng" dirty="0" smtClean="0">
              <a:solidFill>
                <a:srgbClr val="FFFF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lĩnh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vực</a:t>
            </a:r>
            <a:r>
              <a:rPr lang="en-US" sz="2800" b="1" dirty="0" smtClean="0">
                <a:solidFill>
                  <a:srgbClr val="FFFF00"/>
                </a:solidFill>
              </a:rPr>
              <a:t> VĂN HÓA, </a:t>
            </a:r>
            <a:r>
              <a:rPr lang="en-US" sz="2800" b="1" dirty="0" err="1" smtClean="0">
                <a:solidFill>
                  <a:srgbClr val="FFFF00"/>
                </a:solidFill>
              </a:rPr>
              <a:t>quyền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chủ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thể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hiện</a:t>
            </a:r>
            <a:r>
              <a:rPr lang="en-US" sz="2800" b="1" dirty="0" smtClean="0">
                <a:solidFill>
                  <a:srgbClr val="FFFF00"/>
                </a:solidFill>
              </a:rPr>
              <a:t> qua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vi-VN" sz="2800" dirty="0" smtClean="0"/>
              <a:t>Quyền tham gia các hoạt động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hóa</a:t>
            </a:r>
            <a:r>
              <a:rPr lang="en-US" sz="2800" dirty="0" smtClean="0"/>
              <a:t> </a:t>
            </a:r>
            <a:r>
              <a:rPr lang="vi-VN" sz="2800" dirty="0" smtClean="0"/>
              <a:t>nghệ thuật </a:t>
            </a:r>
            <a:r>
              <a:rPr lang="en-US" sz="2800" dirty="0" smtClean="0"/>
              <a:t> </a:t>
            </a:r>
            <a:r>
              <a:rPr lang="vi-VN" sz="2800" dirty="0" smtClean="0"/>
              <a:t>(sáng tác, nghiên cứu, phê bình, hưởng thụ)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vi-VN" sz="2800" dirty="0" smtClean="0"/>
              <a:t>Quyền tác giả, sở hữu trí tuệ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vi-VN" sz="2800" dirty="0" smtClean="0"/>
              <a:t>Quyền học </a:t>
            </a:r>
            <a:r>
              <a:rPr lang="vi-VN" sz="2800" dirty="0" smtClean="0"/>
              <a:t>tập</a:t>
            </a:r>
            <a:r>
              <a:rPr lang="en-US" sz="2800" dirty="0" smtClean="0"/>
              <a:t> …</a:t>
            </a:r>
            <a:endParaRPr lang="vi-VN" sz="2800" dirty="0" smtClean="0"/>
          </a:p>
          <a:p>
            <a:pPr algn="ctr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4712"/>
          <a:stretch>
            <a:fillRect/>
          </a:stretch>
        </p:blipFill>
        <p:spPr bwMode="auto">
          <a:xfrm>
            <a:off x="606424" y="2667000"/>
            <a:ext cx="3049588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012" y="26670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2" y="2666999"/>
            <a:ext cx="3581400" cy="214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65aa38b322dc3a.img.jpg"/>
          <p:cNvPicPr>
            <a:picLocks noChangeAspect="1"/>
          </p:cNvPicPr>
          <p:nvPr/>
        </p:nvPicPr>
        <p:blipFill>
          <a:blip r:embed="rId5"/>
          <a:srcRect b="26845"/>
          <a:stretch>
            <a:fillRect/>
          </a:stretch>
        </p:blipFill>
        <p:spPr>
          <a:xfrm>
            <a:off x="7694612" y="4953000"/>
            <a:ext cx="3657600" cy="1752600"/>
          </a:xfrm>
          <a:prstGeom prst="rect">
            <a:avLst/>
          </a:prstGeom>
        </p:spPr>
      </p:pic>
      <p:pic>
        <p:nvPicPr>
          <p:cNvPr id="7" name="Picture 6" descr="Nhạc-lý-cơ-bản-cho-người-sáng-tác-ca-khúc-738x3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624" y="4953000"/>
            <a:ext cx="3295988" cy="1732850"/>
          </a:xfrm>
          <a:prstGeom prst="rect">
            <a:avLst/>
          </a:prstGeom>
        </p:spPr>
      </p:pic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7"/>
          <a:srcRect l="10130" r="12878"/>
          <a:stretch>
            <a:fillRect/>
          </a:stretch>
        </p:blipFill>
        <p:spPr>
          <a:xfrm>
            <a:off x="606424" y="4953000"/>
            <a:ext cx="3048000" cy="1752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012" y="152400"/>
            <a:ext cx="10896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b="1" u="sng" dirty="0" smtClean="0">
              <a:solidFill>
                <a:srgbClr val="FFFF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lĩnh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vực</a:t>
            </a:r>
            <a:r>
              <a:rPr lang="en-US" sz="2800" b="1" dirty="0" smtClean="0">
                <a:solidFill>
                  <a:srgbClr val="FFFF00"/>
                </a:solidFill>
              </a:rPr>
              <a:t> XÃ HỘI, </a:t>
            </a:r>
            <a:r>
              <a:rPr lang="en-US" sz="2800" b="1" dirty="0" err="1" smtClean="0">
                <a:solidFill>
                  <a:srgbClr val="FFFF00"/>
                </a:solidFill>
              </a:rPr>
              <a:t>quyền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chủ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thể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hiện</a:t>
            </a:r>
            <a:r>
              <a:rPr lang="en-US" sz="2800" b="1" dirty="0" smtClean="0">
                <a:solidFill>
                  <a:srgbClr val="FFFF00"/>
                </a:solidFill>
              </a:rPr>
              <a:t> qua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vi-VN" sz="2800" dirty="0" smtClean="0"/>
              <a:t>Quyền lao động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vi-VN" sz="2800" dirty="0" smtClean="0"/>
              <a:t>Quyền bình đẳng giới tính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vi-VN" sz="2800" dirty="0" smtClean="0"/>
              <a:t>Quyền được hưởng an toàn và bảo hiểm XH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vi-VN" sz="2800" dirty="0" smtClean="0"/>
              <a:t>Quyền được bảo vệ sức khỏe</a:t>
            </a:r>
            <a:r>
              <a:rPr lang="en-US" sz="2800" dirty="0" smtClean="0"/>
              <a:t> …</a:t>
            </a:r>
            <a:endParaRPr lang="vi-VN" sz="2800" dirty="0" smtClean="0"/>
          </a:p>
          <a:p>
            <a:pPr algn="ctr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974" y="2895600"/>
            <a:ext cx="2691838" cy="17526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2895599"/>
            <a:ext cx="2057400" cy="1816365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3412" y="2895600"/>
            <a:ext cx="3115734" cy="1752600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283" y="4876800"/>
            <a:ext cx="2044929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4012" y="4800600"/>
            <a:ext cx="2590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3412" y="4724400"/>
            <a:ext cx="3048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2412" y="2895600"/>
            <a:ext cx="2514600" cy="16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2412" y="4719552"/>
            <a:ext cx="2596423" cy="17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1812" y="1295400"/>
          <a:ext cx="11201400" cy="4800600"/>
        </p:xfrm>
        <a:graphic>
          <a:graphicData uri="http://schemas.openxmlformats.org/drawingml/2006/table">
            <a:tbl>
              <a:tblPr/>
              <a:tblGrid>
                <a:gridCol w="11201400"/>
              </a:tblGrid>
              <a:tr h="4800600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Xây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dựng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nền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XHCN ở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a.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lĩnh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vực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trị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NI-Times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bầu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cử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ứng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cử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khiếu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nại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cáo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luận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do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báo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chí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…</a:t>
                      </a:r>
                      <a:endParaRPr lang="en-US" sz="2400" dirty="0" smtClean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NI-Times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Nghĩa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vụ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: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Bảo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vệ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quốc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,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giữ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gìn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trật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an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ninh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xã</a:t>
                      </a:r>
                      <a:r>
                        <a:rPr lang="en-U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hội</a:t>
                      </a:r>
                      <a:r>
                        <a:rPr lang="en-U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b.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lĩnh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vực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hóa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tinh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thần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NI-Times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văn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hóa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sở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hữu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trí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tuệ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…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NI-Times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Nghĩa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vụ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Giữ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gìn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huy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văn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hóa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d.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lĩnh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vực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xã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hội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NI-Times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lao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bình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đẳng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quyền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hưởng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an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toàn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xã</a:t>
                      </a:r>
                      <a:r>
                        <a:rPr lang="en-U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hội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bảo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vệ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sức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khỏe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NI-Times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Nghĩa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vụ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lao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công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ích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xã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hội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2412" y="0"/>
            <a:ext cx="8915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Nội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dung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ghi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nhớ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bài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học</a:t>
            </a:r>
            <a:endParaRPr lang="en-US" sz="2800" b="1" u="sng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012" y="0"/>
            <a:ext cx="502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Củng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cố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 -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liên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hệ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sau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bài</a:t>
            </a:r>
            <a:r>
              <a:rPr lang="en-US" sz="2800" b="1" u="sng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sym typeface="Wingdings" pitchFamily="2" charset="2"/>
              </a:rPr>
              <a:t>học</a:t>
            </a:r>
            <a:endParaRPr lang="en-US" sz="2800" b="1" u="sng" dirty="0" smtClean="0">
              <a:solidFill>
                <a:srgbClr val="FFFF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3212" y="838200"/>
            <a:ext cx="112014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500" b="1" dirty="0" smtClean="0"/>
              <a:t>1. </a:t>
            </a:r>
            <a:r>
              <a:rPr lang="vi-VN" sz="2500" b="1" dirty="0" smtClean="0"/>
              <a:t>Học </a:t>
            </a:r>
            <a:r>
              <a:rPr lang="vi-VN" sz="2500" b="1" dirty="0" smtClean="0"/>
              <a:t>sinh thực hiện quyền dân chủ ở trường, lớp như thế nào?</a:t>
            </a:r>
          </a:p>
          <a:p>
            <a:r>
              <a:rPr lang="vi-VN" sz="2500" dirty="0" smtClean="0">
                <a:sym typeface="Wingdings"/>
              </a:rPr>
              <a:t> Phát biểu ý kiến, hỏi bài khi chưa hiểu trong các giờ học</a:t>
            </a:r>
          </a:p>
          <a:p>
            <a:r>
              <a:rPr lang="vi-VN" sz="2500" dirty="0" smtClean="0">
                <a:sym typeface="Wingdings"/>
              </a:rPr>
              <a:t> </a:t>
            </a:r>
            <a:r>
              <a:rPr lang="en-US" sz="2500" dirty="0" smtClean="0">
                <a:sym typeface="Wingdings"/>
              </a:rPr>
              <a:t>G</a:t>
            </a:r>
            <a:r>
              <a:rPr lang="vi-VN" sz="2500" dirty="0" smtClean="0">
                <a:sym typeface="Wingdings"/>
              </a:rPr>
              <a:t>óp </a:t>
            </a:r>
            <a:r>
              <a:rPr lang="vi-VN" sz="2500" dirty="0" smtClean="0">
                <a:sym typeface="Wingdings"/>
              </a:rPr>
              <a:t>ý với bạn bè, cán bộ lớp, hoạt động nhà trường trong các buổi họp lớp, chi </a:t>
            </a:r>
            <a:r>
              <a:rPr lang="en-US" sz="2500" dirty="0" smtClean="0">
                <a:sym typeface="Wingdings"/>
              </a:rPr>
              <a:t/>
            </a:r>
            <a:br>
              <a:rPr lang="en-US" sz="2500" dirty="0" smtClean="0">
                <a:sym typeface="Wingdings"/>
              </a:rPr>
            </a:br>
            <a:r>
              <a:rPr lang="en-US" sz="2500" dirty="0" smtClean="0">
                <a:sym typeface="Wingdings"/>
              </a:rPr>
              <a:t>     </a:t>
            </a:r>
            <a:r>
              <a:rPr lang="vi-VN" sz="2500" dirty="0" smtClean="0">
                <a:sym typeface="Wingdings"/>
              </a:rPr>
              <a:t>đoàn</a:t>
            </a:r>
            <a:endParaRPr lang="vi-VN" sz="2500" dirty="0" smtClean="0">
              <a:sym typeface="Wingdings"/>
            </a:endParaRPr>
          </a:p>
          <a:p>
            <a:r>
              <a:rPr lang="vi-VN" sz="2500" dirty="0" smtClean="0">
                <a:sym typeface="Wingdings"/>
              </a:rPr>
              <a:t> Viết thư góp ý, đăng bài trên báo tường, trang web của nhà </a:t>
            </a:r>
            <a:r>
              <a:rPr lang="vi-VN" sz="2500" dirty="0" smtClean="0">
                <a:sym typeface="Wingdings"/>
              </a:rPr>
              <a:t>trường</a:t>
            </a:r>
            <a:r>
              <a:rPr lang="en-US" sz="2500" dirty="0" smtClean="0">
                <a:sym typeface="Wingdings"/>
              </a:rPr>
              <a:t> …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b="1" dirty="0" smtClean="0"/>
              <a:t>2. </a:t>
            </a:r>
            <a:r>
              <a:rPr lang="en-US" sz="2500" b="1" dirty="0" err="1" smtClean="0"/>
              <a:t>Dân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chủ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và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tập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trung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dân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chủ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và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tự</a:t>
            </a:r>
            <a:r>
              <a:rPr lang="en-US" sz="2500" b="1" dirty="0" smtClean="0"/>
              <a:t> do, </a:t>
            </a:r>
            <a:r>
              <a:rPr lang="en-US" sz="2500" b="1" dirty="0" err="1" smtClean="0"/>
              <a:t>dân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chủ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và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pháp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luật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có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mâu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thuẫn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gì</a:t>
            </a:r>
            <a:r>
              <a:rPr lang="en-US" sz="2500" b="1" dirty="0" smtClean="0"/>
              <a:t> 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     </a:t>
            </a:r>
            <a:r>
              <a:rPr lang="en-US" sz="2500" b="1" dirty="0" err="1" smtClean="0"/>
              <a:t>với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nhau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không</a:t>
            </a:r>
            <a:r>
              <a:rPr lang="en-US" sz="2500" b="1" dirty="0" smtClean="0"/>
              <a:t>? </a:t>
            </a:r>
          </a:p>
          <a:p>
            <a:r>
              <a:rPr lang="en-US" sz="2500" dirty="0" smtClean="0">
                <a:sym typeface="Wingdings"/>
              </a:rPr>
              <a:t> </a:t>
            </a:r>
            <a:r>
              <a:rPr lang="en-US" sz="2500" dirty="0" err="1" smtClean="0">
                <a:sym typeface="Wingdings"/>
              </a:rPr>
              <a:t>Không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mâu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thuẫn</a:t>
            </a:r>
            <a:r>
              <a:rPr lang="en-US" sz="2500" dirty="0" smtClean="0">
                <a:sym typeface="Wingdings"/>
              </a:rPr>
              <a:t>, </a:t>
            </a:r>
            <a:r>
              <a:rPr lang="en-US" sz="2500" dirty="0" err="1" smtClean="0">
                <a:sym typeface="Wingdings"/>
              </a:rPr>
              <a:t>mà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là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những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mặt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thống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nhất</a:t>
            </a:r>
            <a:r>
              <a:rPr lang="en-US" sz="2500" dirty="0" smtClean="0">
                <a:sym typeface="Wingdings"/>
              </a:rPr>
              <a:t>, </a:t>
            </a:r>
            <a:r>
              <a:rPr lang="en-US" sz="2500" dirty="0" err="1" smtClean="0">
                <a:sym typeface="Wingdings"/>
              </a:rPr>
              <a:t>không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thể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tách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rời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nhau</a:t>
            </a:r>
            <a:endParaRPr lang="en-US" sz="2500" dirty="0" smtClean="0">
              <a:sym typeface="Wingdings"/>
            </a:endParaRPr>
          </a:p>
          <a:p>
            <a:r>
              <a:rPr lang="vi-VN" sz="2500" dirty="0" smtClean="0">
                <a:sym typeface="Wingdings"/>
              </a:rPr>
              <a:t> Dân </a:t>
            </a:r>
            <a:r>
              <a:rPr lang="vi-VN" sz="2500" dirty="0" smtClean="0">
                <a:sym typeface="Wingdings"/>
              </a:rPr>
              <a:t>chủ nhưng phải tập trung ý kiến vì lợi ích chung, gắn liền với pháp </a:t>
            </a:r>
            <a:r>
              <a:rPr lang="vi-VN" sz="2500" dirty="0" smtClean="0">
                <a:sym typeface="Wingdings"/>
              </a:rPr>
              <a:t>luật,</a:t>
            </a:r>
            <a:endParaRPr lang="en-US" sz="2500" dirty="0" smtClean="0">
              <a:sym typeface="Wingdings"/>
            </a:endParaRPr>
          </a:p>
          <a:p>
            <a:r>
              <a:rPr lang="en-US" sz="2500" dirty="0" smtClean="0">
                <a:sym typeface="Wingdings"/>
              </a:rPr>
              <a:t>      </a:t>
            </a:r>
            <a:r>
              <a:rPr lang="vi-VN" sz="2500" dirty="0" smtClean="0">
                <a:sym typeface="Wingdings"/>
              </a:rPr>
              <a:t>trật </a:t>
            </a:r>
            <a:r>
              <a:rPr lang="vi-VN" sz="2500" dirty="0" smtClean="0">
                <a:sym typeface="Wingdings"/>
              </a:rPr>
              <a:t>tự, kỷ cương mới đảm bảo lợi ích chung </a:t>
            </a:r>
          </a:p>
          <a:p>
            <a:r>
              <a:rPr lang="vi-VN" sz="2500" dirty="0" smtClean="0">
                <a:sym typeface="Wingdings"/>
              </a:rPr>
              <a:t> Quá đề cao dân chủ, tự do  rối loạn, mất trật tự</a:t>
            </a:r>
          </a:p>
          <a:p>
            <a:r>
              <a:rPr lang="vi-VN" sz="2500" dirty="0" smtClean="0">
                <a:sym typeface="Wingdings"/>
              </a:rPr>
              <a:t> Quá đề cao tập trung, kỷ luật, pháp luật  độc </a:t>
            </a:r>
            <a:r>
              <a:rPr lang="vi-VN" sz="2500" dirty="0" smtClean="0">
                <a:sym typeface="Wingdings"/>
              </a:rPr>
              <a:t>đóan</a:t>
            </a:r>
            <a:r>
              <a:rPr lang="en-US" sz="2500" dirty="0" smtClean="0">
                <a:sym typeface="Wingdings"/>
              </a:rPr>
              <a:t>, </a:t>
            </a:r>
            <a:r>
              <a:rPr lang="en-US" sz="2500" dirty="0" err="1" smtClean="0">
                <a:sym typeface="Wingdings"/>
              </a:rPr>
              <a:t>độc</a:t>
            </a:r>
            <a:r>
              <a:rPr lang="en-US" sz="2500" dirty="0" smtClean="0">
                <a:sym typeface="Wingdings"/>
              </a:rPr>
              <a:t> </a:t>
            </a:r>
            <a:r>
              <a:rPr lang="en-US" sz="2500" dirty="0" err="1" smtClean="0">
                <a:sym typeface="Wingdings"/>
              </a:rPr>
              <a:t>tài</a:t>
            </a:r>
            <a:endParaRPr lang="vi-VN" sz="2500" dirty="0" smtClean="0">
              <a:sym typeface="Wingding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8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81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5212" y="609600"/>
            <a:ext cx="10210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 DUNG 1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212" y="1676400"/>
            <a:ext cx="10896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chủ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chủ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5212" y="1905000"/>
            <a:ext cx="10210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: </a:t>
            </a:r>
            <a:r>
              <a:rPr lang="en-US" sz="3200" dirty="0" err="1"/>
              <a:t>gốc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Hy</a:t>
            </a:r>
            <a:r>
              <a:rPr lang="en-US" sz="3200" dirty="0"/>
              <a:t> </a:t>
            </a:r>
            <a:r>
              <a:rPr lang="en-US" sz="3200" dirty="0" err="1"/>
              <a:t>Lạp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 2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</a:t>
            </a:r>
            <a:endParaRPr lang="en-US" sz="3200" dirty="0" smtClean="0"/>
          </a:p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  <a:r>
              <a:rPr lang="en-US" sz="3200" b="1" u="sng" dirty="0" smtClean="0">
                <a:solidFill>
                  <a:srgbClr val="FF0000"/>
                </a:solidFill>
              </a:rPr>
              <a:t>Demos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endParaRPr lang="en-US" sz="3200" dirty="0" smtClean="0"/>
          </a:p>
          <a:p>
            <a:pPr lvl="0"/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Kratos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dirty="0" err="1" smtClean="0"/>
              <a:t>quyền</a:t>
            </a:r>
            <a:r>
              <a:rPr lang="en-US" sz="3200" dirty="0" smtClean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5212" y="381000"/>
            <a:ext cx="10210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rgbClr val="FFFF00"/>
                </a:solidFill>
              </a:rPr>
              <a:t>Dân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chủ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là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gì</a:t>
            </a:r>
            <a:r>
              <a:rPr lang="en-US" sz="3200" dirty="0" smtClean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212" y="4648200"/>
            <a:ext cx="1021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: </a:t>
            </a:r>
          </a:p>
          <a:p>
            <a:r>
              <a:rPr lang="en-US" sz="3200" dirty="0" smtClean="0">
                <a:sym typeface="Wingdings" pitchFamily="2" charset="2"/>
              </a:rPr>
              <a:t>               </a:t>
            </a:r>
            <a:r>
              <a:rPr lang="en-US" sz="3200" dirty="0" err="1" smtClean="0">
                <a:sym typeface="Wingdings" pitchFamily="2" charset="2"/>
              </a:rPr>
              <a:t>Q</a:t>
            </a:r>
            <a:r>
              <a:rPr lang="en-US" sz="3200" dirty="0" err="1" smtClean="0"/>
              <a:t>uyền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endParaRPr lang="en-US" sz="3200" dirty="0" smtClean="0"/>
          </a:p>
          <a:p>
            <a:pPr lvl="0"/>
            <a:r>
              <a:rPr lang="en-US" sz="3200" dirty="0" smtClean="0">
                <a:sym typeface="Wingdings" pitchFamily="2" charset="2"/>
              </a:rPr>
              <a:t>              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quyền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endParaRPr 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à Nẵng- 2 công an hy sinh khi truy bắt nhóm đua xe - THD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212" y="1219200"/>
            <a:ext cx="5689600" cy="3200400"/>
          </a:xfrm>
          <a:prstGeom prst="rect">
            <a:avLst/>
          </a:prstGeom>
        </p:spPr>
      </p:pic>
      <p:pic>
        <p:nvPicPr>
          <p:cNvPr id="3" name="Vu khống người khác trên mạng xã hội có thể bị xử lý hình sự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70612" y="2667000"/>
            <a:ext cx="568960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812" y="304800"/>
            <a:ext cx="266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FF00"/>
                </a:solidFill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đoạn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phim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1412" y="3657600"/>
            <a:ext cx="10210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b="1" dirty="0" err="1" smtClean="0">
                <a:solidFill>
                  <a:srgbClr val="FFFF00"/>
                </a:solidFill>
              </a:rPr>
              <a:t>Hậu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quả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</a:rPr>
              <a:t>: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Mọi</a:t>
            </a:r>
            <a:r>
              <a:rPr lang="en-US" sz="2800" dirty="0" smtClean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sở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. 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Ai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 smtClean="0"/>
              <a:t>làm</a:t>
            </a:r>
            <a:r>
              <a:rPr lang="en-US" sz="2800" dirty="0"/>
              <a:t>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Xã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hội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sẽ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loạn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mất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tự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không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bảo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ích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     </a:t>
            </a:r>
            <a:r>
              <a:rPr lang="en-US" sz="2800" b="1" dirty="0" err="1" smtClean="0">
                <a:solidFill>
                  <a:schemeClr val="tx1"/>
                </a:solidFill>
              </a:rPr>
              <a:t>mọi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1412" y="228600"/>
            <a:ext cx="10134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800" b="1" dirty="0" err="1" smtClean="0">
                <a:solidFill>
                  <a:srgbClr val="FFFF00"/>
                </a:solidFill>
              </a:rPr>
              <a:t>Vậy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nếu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mọi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người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tự</a:t>
            </a:r>
            <a:r>
              <a:rPr lang="en-US" sz="2800" b="1" u="sng" dirty="0">
                <a:solidFill>
                  <a:srgbClr val="FFFF00"/>
                </a:solidFill>
              </a:rPr>
              <a:t> ý </a:t>
            </a:r>
            <a:r>
              <a:rPr lang="en-US" sz="2800" b="1" u="sng" dirty="0" err="1">
                <a:solidFill>
                  <a:srgbClr val="FFFF00"/>
                </a:solidFill>
              </a:rPr>
              <a:t>thực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hiện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quyền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làm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chủ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của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mình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thì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sẽ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xảy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ra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điều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gì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en-US" sz="2800" b="1" u="sng" dirty="0" err="1" smtClean="0"/>
              <a:t>Ví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dụ</a:t>
            </a:r>
            <a:r>
              <a:rPr lang="en-US" sz="2800" b="1" u="sng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: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nhanh</a:t>
            </a:r>
            <a:r>
              <a:rPr lang="en-US" sz="2800" dirty="0"/>
              <a:t>, </a:t>
            </a:r>
            <a:r>
              <a:rPr lang="en-US" sz="2800" dirty="0" err="1"/>
              <a:t>vượt</a:t>
            </a:r>
            <a:r>
              <a:rPr lang="en-US" sz="2800" dirty="0"/>
              <a:t> </a:t>
            </a:r>
            <a:r>
              <a:rPr lang="en-US" sz="2800" dirty="0" err="1"/>
              <a:t>ẩu</a:t>
            </a:r>
            <a:r>
              <a:rPr lang="en-US" sz="2800" dirty="0"/>
              <a:t>,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800" dirty="0" err="1"/>
              <a:t>Ngôn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: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,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xấu</a:t>
            </a:r>
            <a:r>
              <a:rPr lang="en-US" sz="2800" dirty="0"/>
              <a:t>,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phạm</a:t>
            </a:r>
            <a:r>
              <a:rPr lang="en-US" sz="2800" dirty="0"/>
              <a:t>, vu </a:t>
            </a:r>
            <a:r>
              <a:rPr lang="en-US" sz="2800" dirty="0" err="1" smtClean="0"/>
              <a:t>khống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: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thác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do,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: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riêng</a:t>
            </a:r>
            <a:r>
              <a:rPr lang="en-US" sz="2800" dirty="0"/>
              <a:t> ….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012" y="1600200"/>
            <a:ext cx="10134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b="1" dirty="0" smtClean="0">
              <a:solidFill>
                <a:srgbClr val="FFFF00"/>
              </a:solidFill>
            </a:endParaRPr>
          </a:p>
          <a:p>
            <a:pPr lvl="0"/>
            <a:r>
              <a:rPr lang="en-US" sz="3600" b="1" u="sng" dirty="0" err="1" smtClean="0">
                <a:solidFill>
                  <a:srgbClr val="FFFF00"/>
                </a:solidFill>
              </a:rPr>
              <a:t>Kết</a:t>
            </a:r>
            <a:r>
              <a:rPr lang="en-US" sz="3600" b="1" u="sng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luận</a:t>
            </a:r>
            <a:endParaRPr lang="en-US" sz="3600" b="1" dirty="0" smtClean="0"/>
          </a:p>
          <a:p>
            <a:pPr lvl="0"/>
            <a:r>
              <a:rPr lang="en-US" sz="3600" b="1" dirty="0"/>
              <a:t> </a:t>
            </a:r>
            <a:r>
              <a:rPr lang="en-US" sz="3600" b="1" dirty="0" smtClean="0"/>
              <a:t>        </a:t>
            </a:r>
          </a:p>
          <a:p>
            <a:pPr lvl="0"/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            </a:t>
            </a:r>
            <a:r>
              <a:rPr lang="en-US" sz="3600" b="1" dirty="0" err="1" smtClean="0">
                <a:solidFill>
                  <a:schemeClr val="tx1"/>
                </a:solidFill>
              </a:rPr>
              <a:t>Dân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chủ</a:t>
            </a:r>
            <a:r>
              <a:rPr lang="en-US" sz="3600" b="1" dirty="0">
                <a:solidFill>
                  <a:schemeClr val="tx1"/>
                </a:solidFill>
              </a:rPr>
              <a:t> :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3600" b="1" dirty="0" err="1" smtClean="0">
                <a:solidFill>
                  <a:schemeClr val="tx1"/>
                </a:solidFill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quyền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lực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nhân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dân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3600" b="1" dirty="0" err="1" smtClean="0">
                <a:solidFill>
                  <a:schemeClr val="tx1"/>
                </a:solidFill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thực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hiện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bởi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nước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3200" dirty="0"/>
          </a:p>
          <a:p>
            <a:pPr algn="ctr"/>
            <a:endParaRPr 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1412" y="3657600"/>
            <a:ext cx="10210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endParaRPr lang="en-US" sz="2600" dirty="0" smtClean="0"/>
          </a:p>
          <a:p>
            <a:pPr lvl="0"/>
            <a:r>
              <a:rPr lang="en-US" sz="2600" b="1" dirty="0" err="1" smtClean="0">
                <a:solidFill>
                  <a:srgbClr val="FFFF00"/>
                </a:solidFill>
              </a:rPr>
              <a:t>Vậy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dân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chủ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được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hiểu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như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thế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nào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cho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đúng</a:t>
            </a:r>
            <a:r>
              <a:rPr lang="en-US" sz="2600" b="1" dirty="0">
                <a:solidFill>
                  <a:srgbClr val="FFFF00"/>
                </a:solidFill>
              </a:rPr>
              <a:t>, </a:t>
            </a:r>
            <a:r>
              <a:rPr lang="en-US" sz="2600" b="1" dirty="0" err="1">
                <a:solidFill>
                  <a:srgbClr val="FFFF00"/>
                </a:solidFill>
              </a:rPr>
              <a:t>đảm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bảo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lợi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ích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chung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của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mọi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người</a:t>
            </a:r>
            <a:r>
              <a:rPr lang="en-US" sz="2600" b="1" dirty="0">
                <a:solidFill>
                  <a:srgbClr val="FFFF00"/>
                </a:solidFill>
              </a:rPr>
              <a:t>? 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pPr lvl="0"/>
            <a:endParaRPr lang="en-US" sz="2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Cần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có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sự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quản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lý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của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nhà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nước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pháp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luật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Mới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đảm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bảo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thực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sự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quyền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làm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chủ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vì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lợi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ích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chung</a:t>
            </a:r>
            <a:endParaRPr lang="en-US" sz="2600" dirty="0">
              <a:solidFill>
                <a:schemeClr val="tx1"/>
              </a:solidFill>
            </a:endParaRPr>
          </a:p>
          <a:p>
            <a:pPr lvl="0"/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141412" y="228600"/>
            <a:ext cx="10134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6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600" b="1" dirty="0">
                <a:solidFill>
                  <a:srgbClr val="FFFF00"/>
                </a:solidFill>
              </a:rPr>
              <a:t>Do </a:t>
            </a:r>
            <a:r>
              <a:rPr lang="en-US" sz="2600" b="1" dirty="0" err="1">
                <a:solidFill>
                  <a:srgbClr val="FFFF00"/>
                </a:solidFill>
              </a:rPr>
              <a:t>đó</a:t>
            </a:r>
            <a:r>
              <a:rPr lang="en-US" sz="2600" b="1" dirty="0">
                <a:solidFill>
                  <a:srgbClr val="FFFF00"/>
                </a:solidFill>
              </a:rPr>
              <a:t>, </a:t>
            </a:r>
            <a:r>
              <a:rPr lang="en-US" sz="2600" b="1" dirty="0" err="1">
                <a:solidFill>
                  <a:srgbClr val="FFFF00"/>
                </a:solidFill>
              </a:rPr>
              <a:t>để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đảm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bảo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quyền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lợi</a:t>
            </a:r>
            <a:r>
              <a:rPr lang="en-US" sz="2600" b="1" dirty="0">
                <a:solidFill>
                  <a:srgbClr val="FFFF00"/>
                </a:solidFill>
              </a:rPr>
              <a:t>, </a:t>
            </a:r>
            <a:r>
              <a:rPr lang="en-US" sz="2600" b="1" dirty="0" err="1">
                <a:solidFill>
                  <a:srgbClr val="FFFF00"/>
                </a:solidFill>
              </a:rPr>
              <a:t>lợi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ích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chung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của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mọi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người</a:t>
            </a:r>
            <a:r>
              <a:rPr lang="en-US" sz="2600" b="1" dirty="0">
                <a:solidFill>
                  <a:srgbClr val="FFFF00"/>
                </a:solidFill>
              </a:rPr>
              <a:t>, </a:t>
            </a:r>
            <a:r>
              <a:rPr lang="en-US" sz="2600" b="1" dirty="0" err="1">
                <a:solidFill>
                  <a:srgbClr val="FFFF00"/>
                </a:solidFill>
              </a:rPr>
              <a:t>quyền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dân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chủ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phải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tổ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chức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thực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hiện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như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thế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nào</a:t>
            </a:r>
            <a:r>
              <a:rPr lang="en-US" sz="2600" b="1" dirty="0">
                <a:solidFill>
                  <a:srgbClr val="FFFF00"/>
                </a:solidFill>
              </a:rPr>
              <a:t>?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biểu</a:t>
            </a:r>
            <a:r>
              <a:rPr lang="en-US" sz="2600" dirty="0"/>
              <a:t> ý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họp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, </a:t>
            </a:r>
            <a:r>
              <a:rPr lang="en-US" sz="2600" dirty="0" err="1"/>
              <a:t>cơ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,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báo</a:t>
            </a:r>
            <a:r>
              <a:rPr lang="en-US" sz="2600" dirty="0"/>
              <a:t>, </a:t>
            </a:r>
            <a:r>
              <a:rPr lang="en-US" sz="2600" dirty="0" err="1"/>
              <a:t>đài</a:t>
            </a:r>
            <a:r>
              <a:rPr lang="en-US" sz="2600" dirty="0"/>
              <a:t>,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bỏ</a:t>
            </a:r>
            <a:r>
              <a:rPr lang="en-US" sz="2600" dirty="0"/>
              <a:t> </a:t>
            </a:r>
            <a:r>
              <a:rPr lang="en-US" sz="2600" dirty="0" err="1"/>
              <a:t>phiếu</a:t>
            </a:r>
            <a:r>
              <a:rPr lang="en-US" sz="2600" dirty="0"/>
              <a:t> </a:t>
            </a:r>
            <a:r>
              <a:rPr lang="en-US" sz="2600" dirty="0" err="1"/>
              <a:t>bầu</a:t>
            </a:r>
            <a:r>
              <a:rPr lang="en-US" sz="2600" dirty="0"/>
              <a:t> </a:t>
            </a:r>
            <a:r>
              <a:rPr lang="en-US" sz="2600" dirty="0" err="1"/>
              <a:t>cử</a:t>
            </a:r>
            <a:r>
              <a:rPr lang="en-US" sz="2600" dirty="0"/>
              <a:t> ….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trưởng</a:t>
            </a:r>
            <a:r>
              <a:rPr lang="en-US" sz="2600" dirty="0"/>
              <a:t> </a:t>
            </a:r>
            <a:r>
              <a:rPr lang="en-US" sz="2600" dirty="0" err="1"/>
              <a:t>thay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góp</a:t>
            </a:r>
            <a:r>
              <a:rPr lang="en-US" sz="2600" dirty="0"/>
              <a:t> ý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trường</a:t>
            </a:r>
            <a:r>
              <a:rPr lang="en-US" sz="2600" dirty="0"/>
              <a:t>, </a:t>
            </a:r>
            <a:r>
              <a:rPr lang="en-US" sz="2600" dirty="0" err="1"/>
              <a:t>đại</a:t>
            </a:r>
            <a:r>
              <a:rPr lang="en-US" sz="2600" dirty="0"/>
              <a:t> </a:t>
            </a:r>
            <a:r>
              <a:rPr lang="en-US" sz="2600" dirty="0" err="1"/>
              <a:t>biểu</a:t>
            </a:r>
            <a:r>
              <a:rPr lang="en-US" sz="2600" dirty="0"/>
              <a:t> </a:t>
            </a:r>
            <a:r>
              <a:rPr lang="en-US" sz="2600" dirty="0" err="1"/>
              <a:t>quốc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lằng</a:t>
            </a:r>
            <a:r>
              <a:rPr lang="en-US" sz="2600" dirty="0"/>
              <a:t> </a:t>
            </a:r>
            <a:r>
              <a:rPr lang="en-US" sz="2600" dirty="0" err="1"/>
              <a:t>nghe</a:t>
            </a:r>
            <a:r>
              <a:rPr lang="en-US" sz="2600" dirty="0"/>
              <a:t> y 1kiến </a:t>
            </a:r>
            <a:r>
              <a:rPr lang="en-US" sz="2600" dirty="0" err="1"/>
              <a:t>nhân</a:t>
            </a:r>
            <a:r>
              <a:rPr lang="en-US" sz="2600" dirty="0"/>
              <a:t> </a:t>
            </a:r>
            <a:r>
              <a:rPr lang="en-US" sz="2600" dirty="0" err="1"/>
              <a:t>dân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</a:t>
            </a:r>
            <a:r>
              <a:rPr lang="en-US" sz="2600" dirty="0" err="1"/>
              <a:t>phản</a:t>
            </a:r>
            <a:r>
              <a:rPr lang="en-US" sz="2600" dirty="0"/>
              <a:t> </a:t>
            </a:r>
            <a:r>
              <a:rPr lang="en-US" sz="2600" dirty="0" err="1"/>
              <a:t>ánh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cuộc</a:t>
            </a:r>
            <a:r>
              <a:rPr lang="en-US" sz="2600" dirty="0"/>
              <a:t> </a:t>
            </a:r>
            <a:r>
              <a:rPr lang="en-US" sz="2600" dirty="0" err="1"/>
              <a:t>họp</a:t>
            </a:r>
            <a:r>
              <a:rPr lang="en-US" sz="2600" dirty="0"/>
              <a:t> </a:t>
            </a:r>
            <a:r>
              <a:rPr lang="en-US" sz="2600" dirty="0" err="1"/>
              <a:t>quốc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endParaRPr lang="en-US" sz="2600" dirty="0"/>
          </a:p>
          <a:p>
            <a:pPr lvl="1">
              <a:buFont typeface="Arial" pitchFamily="34" charset="0"/>
              <a:buChar char="•"/>
            </a:pPr>
            <a:endParaRPr lang="en-US" sz="2600" dirty="0"/>
          </a:p>
          <a:p>
            <a:pPr algn="ctr"/>
            <a:endParaRPr lang="en-US" sz="2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4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P.HCM, Ha Noi lay y kien phu huynh ve thoi gian hoc sinh den truong hinh anh 1 khao_sat.jpg"/>
          <p:cNvPicPr>
            <a:picLocks noChangeAspect="1" noChangeArrowheads="1"/>
          </p:cNvPicPr>
          <p:nvPr/>
        </p:nvPicPr>
        <p:blipFill>
          <a:blip r:embed="rId3" cstate="print"/>
          <a:srcRect l="-2175" b="30218"/>
          <a:stretch>
            <a:fillRect/>
          </a:stretch>
        </p:blipFill>
        <p:spPr bwMode="auto">
          <a:xfrm>
            <a:off x="8228012" y="381000"/>
            <a:ext cx="3352800" cy="4191000"/>
          </a:xfrm>
          <a:prstGeom prst="rect">
            <a:avLst/>
          </a:prstGeom>
          <a:noFill/>
        </p:spPr>
      </p:pic>
      <p:pic>
        <p:nvPicPr>
          <p:cNvPr id="3" name="Những công dân lần đầu tiên đi bầu cử - VT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5812" y="381000"/>
            <a:ext cx="5562600" cy="3128963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" y="3733800"/>
            <a:ext cx="41191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7612" y="3733800"/>
            <a:ext cx="3961599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1412" y="3657600"/>
            <a:ext cx="10210800" cy="289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thức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chủ</a:t>
            </a:r>
            <a:r>
              <a:rPr lang="en-US" sz="2800" b="1" dirty="0" smtClean="0">
                <a:solidFill>
                  <a:srgbClr val="FFFF00"/>
                </a:solidFill>
              </a:rPr>
              <a:t>  :</a:t>
            </a:r>
          </a:p>
          <a:p>
            <a:pPr lvl="3"/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Trực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tiếp</a:t>
            </a:r>
            <a:r>
              <a:rPr lang="en-US" sz="2800" b="1" dirty="0" smtClean="0">
                <a:solidFill>
                  <a:schemeClr val="tx1"/>
                </a:solidFill>
              </a:rPr>
              <a:t> : </a:t>
            </a:r>
            <a:r>
              <a:rPr lang="en-US" sz="2800" b="1" dirty="0" err="1" smtClean="0">
                <a:solidFill>
                  <a:schemeClr val="tx1"/>
                </a:solidFill>
              </a:rPr>
              <a:t>thảo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luận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góp</a:t>
            </a:r>
            <a:r>
              <a:rPr lang="en-US" sz="2800" b="1" dirty="0" smtClean="0">
                <a:solidFill>
                  <a:schemeClr val="tx1"/>
                </a:solidFill>
              </a:rPr>
              <a:t> ý, </a:t>
            </a:r>
            <a:r>
              <a:rPr lang="en-US" sz="2800" b="1" dirty="0" err="1" smtClean="0">
                <a:solidFill>
                  <a:schemeClr val="tx1"/>
                </a:solidFill>
              </a:rPr>
              <a:t>biểu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quyết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tham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gia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3"/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Gián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tiếp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biểu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nhân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dân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0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1412" y="228600"/>
            <a:ext cx="10134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hình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thức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người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thực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hiện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quyền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chủ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trực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tiếp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tham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gia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dirty="0" err="1"/>
              <a:t>bầu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, </a:t>
            </a:r>
            <a:r>
              <a:rPr lang="en-US" sz="2800" dirty="0" err="1"/>
              <a:t>góp</a:t>
            </a:r>
            <a:r>
              <a:rPr lang="en-US" sz="2800" dirty="0"/>
              <a:t> ý,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…..)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r>
              <a:rPr lang="en-US" sz="2800" dirty="0" smtClean="0"/>
              <a:t>  </a:t>
            </a:r>
            <a:r>
              <a:rPr lang="en-US" sz="2800" b="1" u="sng" dirty="0" err="1">
                <a:solidFill>
                  <a:srgbClr val="FFFF00"/>
                </a:solidFill>
              </a:rPr>
              <a:t>tham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gia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gián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tiếp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qua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do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bầu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(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HĐND,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,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trưởng</a:t>
            </a:r>
            <a:r>
              <a:rPr lang="en-US" sz="2800" dirty="0"/>
              <a:t>, </a:t>
            </a:r>
            <a:r>
              <a:rPr lang="en-US" sz="2800" dirty="0" err="1"/>
              <a:t>bí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chi </a:t>
            </a:r>
            <a:r>
              <a:rPr lang="en-US" sz="2800" dirty="0" err="1"/>
              <a:t>đoàn</a:t>
            </a:r>
            <a:r>
              <a:rPr lang="en-US" sz="2800" dirty="0"/>
              <a:t>,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trưởng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phố</a:t>
            </a:r>
            <a:r>
              <a:rPr lang="en-US" sz="2800" dirty="0"/>
              <a:t>…)</a:t>
            </a:r>
          </a:p>
          <a:p>
            <a:pPr lvl="1">
              <a:buFont typeface="Arial" pitchFamily="34" charset="0"/>
              <a:buChar char="•"/>
            </a:pPr>
            <a:endParaRPr lang="en-US" sz="2800" dirty="0"/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4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APDescription"><![CDATA[This simple template design works for technology and  businesses, but it's versatile enough to use in other contexts.  It features multiple slide layouts designed for widescreen (16x9 resolution) and includes a sample SmartArt list and chart that are easily editable.]]></LongProp>
</Lo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AssetExpire xmlns="4873beb7-5857-4685-be1f-d57550cc96cc">2029-01-01T08:00:00+00:00</AssetExpire>
    <CampaignTagsTaxHTField0 xmlns="4873beb7-5857-4685-be1f-d57550cc96cc" xsi:nil="true"/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>694266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2020-04-04T09:42:50+00:00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 xmlns="4873beb7-5857-4685-be1f-d57550cc96cc">1345093</Value>
    </PublishStatusLookup>
    <APAuthor xmlns="4873beb7-5857-4685-be1f-d57550cc96cc">
      <UserInfo xmlns="4873beb7-5857-4685-be1f-d57550cc96cc">
        <DisplayName xmlns="4873beb7-5857-4685-be1f-d57550cc96cc">REDMOND\kristaa</DisplayName>
        <AccountId xmlns="4873beb7-5857-4685-be1f-d57550cc96cc">136</AccountId>
        <AccountType xmlns="4873beb7-5857-4685-be1f-d57550cc96cc"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 xsi:nil="true"/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 xsi:nil="true"/>
    <Provider xmlns="4873beb7-5857-4685-be1f-d57550cc96cc" xsi:nil="true"/>
    <UACurrentWords xmlns="4873beb7-5857-4685-be1f-d57550cc96cc" xsi:nil="true"/>
    <AssetId xmlns="4873beb7-5857-4685-be1f-d57550cc96cc">TP102787989</AssetId>
    <TPClientViewer xmlns="4873beb7-5857-4685-be1f-d57550cc96cc" xsi:nil="true"/>
    <DSATActionTaken xmlns="4873beb7-5857-4685-be1f-d57550cc96cc" xsi:nil="true"/>
    <APEditor xmlns="4873beb7-5857-4685-be1f-d57550cc96cc">
      <UserInfo xmlns="4873beb7-5857-4685-be1f-d57550cc96cc">
        <DisplayName xmlns="4873beb7-5857-4685-be1f-d57550cc96cc"/>
        <AccountId xmlns="4873beb7-5857-4685-be1f-d57550cc96cc" xsi:nil="true"/>
        <AccountType xmlns="4873beb7-5857-4685-be1f-d57550cc96cc"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 xsi:nil="true"/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 xsi:nil="true"/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6559FED-EF8F-4A9C-9C92-B09C203A4BFC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8CB0359-8016-46C2-A2F4-00DB0D1E6540}">
  <ds:schemaRefs>
    <ds:schemaRef ds:uri="http://schemas.microsoft.com/office/2006/metadata/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987</Words>
  <Application>Microsoft Office PowerPoint</Application>
  <PresentationFormat>Custom</PresentationFormat>
  <Paragraphs>117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X453M</dc:creator>
  <cp:lastModifiedBy>Truong Son</cp:lastModifiedBy>
  <cp:revision>112</cp:revision>
  <dcterms:created xsi:type="dcterms:W3CDTF">2017-03-25T13:05:46Z</dcterms:created>
  <dcterms:modified xsi:type="dcterms:W3CDTF">2020-04-06T00:44:23Z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LocLastLocAttemptVersionTypeLookup">
    <vt:lpwstr/>
  </property>
  <property fmtid="{D5CDD505-2E9C-101B-9397-08002B2CF9AE}" pid="10" name="LocNewPublishedVersionLookup">
    <vt:lpwstr/>
  </property>
  <property fmtid="{D5CDD505-2E9C-101B-9397-08002B2CF9AE}" pid="11" name="LocOverallPublishStatusLookup">
    <vt:lpwstr/>
  </property>
  <property fmtid="{D5CDD505-2E9C-101B-9397-08002B2CF9AE}" pid="12" name="LocOverallLocStatusLookup">
    <vt:lpwstr/>
  </property>
  <property fmtid="{D5CDD505-2E9C-101B-9397-08002B2CF9AE}" pid="13" name="LocPublishedDependentAssetsLookup">
    <vt:lpwstr/>
  </property>
  <property fmtid="{D5CDD505-2E9C-101B-9397-08002B2CF9AE}" pid="14" name="LocProcessedForHandoffsLookup">
    <vt:lpwstr/>
  </property>
  <property fmtid="{D5CDD505-2E9C-101B-9397-08002B2CF9AE}" pid="15" name="LocOverallPreviewStatusLookup">
    <vt:lpwstr/>
  </property>
  <property fmtid="{D5CDD505-2E9C-101B-9397-08002B2CF9AE}" pid="16" name="LocProcessedForMarketsLookup">
    <vt:lpwstr/>
  </property>
  <property fmtid="{D5CDD505-2E9C-101B-9397-08002B2CF9AE}" pid="17" name="LocOverallHandbackStatusLookup">
    <vt:lpwstr/>
  </property>
</Properties>
</file>